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8"/>
  </p:notesMasterIdLst>
  <p:handoutMasterIdLst>
    <p:handoutMasterId r:id="rId19"/>
  </p:handoutMasterIdLst>
  <p:sldIdLst>
    <p:sldId id="361" r:id="rId2"/>
    <p:sldId id="362" r:id="rId3"/>
    <p:sldId id="363" r:id="rId4"/>
    <p:sldId id="364" r:id="rId5"/>
    <p:sldId id="365" r:id="rId6"/>
    <p:sldId id="366" r:id="rId7"/>
    <p:sldId id="367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</p:sldIdLst>
  <p:sldSz cx="9144000" cy="6858000" type="screen4x3"/>
  <p:notesSz cx="7315200" cy="96012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AE6CB"/>
    <a:srgbClr val="C2F0E0"/>
    <a:srgbClr val="DDDDDD"/>
    <a:srgbClr val="FFBFFF"/>
    <a:srgbClr val="00504E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1" autoAdjust="0"/>
    <p:restoredTop sz="94660"/>
  </p:normalViewPr>
  <p:slideViewPr>
    <p:cSldViewPr>
      <p:cViewPr varScale="1">
        <p:scale>
          <a:sx n="70" d="100"/>
          <a:sy n="70" d="100"/>
        </p:scale>
        <p:origin x="522" y="72"/>
      </p:cViewPr>
      <p:guideLst>
        <p:guide orient="horz" pos="216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0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e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B199B70-AF8A-4EAA-8F3C-DCD2F0EA457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8587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DF66316-41DA-4E3D-8D34-170C6EA881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6847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A7096-8211-45B3-BD80-378D502554B9}" type="slidenum">
              <a:rPr lang="en-CA" smtClean="0"/>
              <a:pPr/>
              <a:t>1</a:t>
            </a:fld>
            <a:endParaRPr lang="en-CA"/>
          </a:p>
        </p:txBody>
      </p:sp>
      <p:sp>
        <p:nvSpPr>
          <p:cNvPr id="156675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76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56677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78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566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8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7214" y="152400"/>
            <a:ext cx="6627812" cy="3276600"/>
          </a:xfrm>
        </p:spPr>
        <p:txBody>
          <a:bodyPr/>
          <a:lstStyle>
            <a:lvl1pPr algn="l">
              <a:defRPr sz="495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0238" y="3733800"/>
            <a:ext cx="6554787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68589" y="6248400"/>
            <a:ext cx="3354387" cy="457200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295B3-BEB4-49B6-9935-F3388F2E28E1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25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15397-7772-4DD3-8D5D-18021801907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17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0888" y="381000"/>
            <a:ext cx="18097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1638" y="381000"/>
            <a:ext cx="52768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73B91-A676-40BE-8532-9DA48A2561C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5124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381000"/>
            <a:ext cx="71659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1638" y="1676400"/>
            <a:ext cx="7239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1638" y="4114800"/>
            <a:ext cx="7239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98614" y="6629400"/>
            <a:ext cx="5100637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B8F0D-2547-488E-9BEC-32D9C5501FB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27988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62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F7E41-6FFD-47EB-BA35-DD4D861972E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15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1638" y="16764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7338" y="16764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22D2-A885-4B98-A84F-41145C257E1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083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2236D-2E58-4B8A-9BF6-F7463DDD16F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3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4858-42BB-41B8-9118-D57123CBD55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545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AFD4C-6848-4D93-A1A3-5D4D2E6DE72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528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88997-A622-4823-A711-AE18BE255AC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689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1D4AB-9905-469B-A856-D3C74C16D53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410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381000"/>
            <a:ext cx="7165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1638" y="1676400"/>
            <a:ext cx="7239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98614" y="6629400"/>
            <a:ext cx="51006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b="1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>
              <a:defRPr/>
            </a:pPr>
            <a:fld id="{64BB8F0D-2547-488E-9BEC-32D9C5501FB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321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1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0.wmf"/><Relationship Id="rId4" Type="http://schemas.openxmlformats.org/officeDocument/2006/relationships/image" Target="../media/image47.e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Relationship Id="rId9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3"/>
          <p:cNvSpPr>
            <a:spLocks noGrp="1" noChangeArrowheads="1"/>
          </p:cNvSpPr>
          <p:nvPr>
            <p:ph type="title"/>
          </p:nvPr>
        </p:nvSpPr>
        <p:spPr>
          <a:xfrm>
            <a:off x="1519238" y="81388"/>
            <a:ext cx="7624762" cy="1143000"/>
          </a:xfrm>
          <a:noFill/>
        </p:spPr>
        <p:txBody>
          <a:bodyPr lIns="90487" tIns="44450" rIns="90487" bIns="44450"/>
          <a:lstStyle/>
          <a:p>
            <a:r>
              <a:rPr lang="en-US" sz="2800" dirty="0" smtClean="0">
                <a:solidFill>
                  <a:srgbClr val="0070C0"/>
                </a:solidFill>
              </a:rPr>
              <a:t>Derivative </a:t>
            </a:r>
            <a:r>
              <a:rPr lang="en-US" sz="2800" dirty="0">
                <a:solidFill>
                  <a:srgbClr val="0070C0"/>
                </a:solidFill>
              </a:rPr>
              <a:t>Applications </a:t>
            </a:r>
            <a:r>
              <a:rPr lang="en-US" sz="2800" dirty="0" smtClean="0">
                <a:solidFill>
                  <a:srgbClr val="0070C0"/>
                </a:solidFill>
              </a:rPr>
              <a:t>(2) </a:t>
            </a:r>
            <a:r>
              <a:rPr lang="en-US" sz="2800" dirty="0" smtClean="0">
                <a:solidFill>
                  <a:srgbClr val="0070C0"/>
                </a:solidFill>
              </a:rPr>
              <a:t>Rolle’s Theorem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F3C304-5170-4B60-8864-EE08D5656580}" type="slidenum">
              <a:rPr lang="en-CA"/>
              <a:pPr>
                <a:defRPr/>
              </a:pPr>
              <a:t>1</a:t>
            </a:fld>
            <a:endParaRPr lang="en-CA"/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96089" y="1752600"/>
            <a:ext cx="749226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+mn-lt"/>
              </a:rPr>
              <a:t>Let f(x) be a real function defined in the closed interval [a, b] such that</a:t>
            </a:r>
          </a:p>
          <a:p>
            <a:pPr eaLnBrk="1" hangingPunct="1"/>
            <a:endParaRPr lang="en-US" altLang="en-US" sz="2000" b="1" dirty="0">
              <a:latin typeface="+mn-lt"/>
            </a:endParaRPr>
          </a:p>
          <a:p>
            <a:pPr eaLnBrk="1" hangingPunct="1">
              <a:buFontTx/>
              <a:buAutoNum type="romanLcParenBoth"/>
            </a:pPr>
            <a:r>
              <a:rPr lang="en-US" altLang="en-US" sz="2000" dirty="0">
                <a:latin typeface="+mn-lt"/>
              </a:rPr>
              <a:t>  f(x) is continuous in the closed interval [a, b]</a:t>
            </a:r>
          </a:p>
          <a:p>
            <a:pPr eaLnBrk="1" hangingPunct="1"/>
            <a:endParaRPr lang="en-US" altLang="en-US" sz="2000" b="1" dirty="0">
              <a:latin typeface="+mn-lt"/>
            </a:endParaRPr>
          </a:p>
          <a:p>
            <a:pPr eaLnBrk="1" hangingPunct="1"/>
            <a:r>
              <a:rPr lang="en-US" altLang="en-US" sz="2000" dirty="0">
                <a:latin typeface="+mn-lt"/>
              </a:rPr>
              <a:t>(ii)  f(x) is differentiable in the open interval (a, b).</a:t>
            </a:r>
          </a:p>
          <a:p>
            <a:pPr eaLnBrk="1" hangingPunct="1"/>
            <a:endParaRPr lang="en-US" altLang="en-US" sz="2000" b="1" dirty="0">
              <a:latin typeface="+mn-lt"/>
            </a:endParaRPr>
          </a:p>
          <a:p>
            <a:pPr eaLnBrk="1" hangingPunct="1"/>
            <a:r>
              <a:rPr lang="en-US" altLang="en-US" sz="2000" dirty="0">
                <a:latin typeface="+mn-lt"/>
              </a:rPr>
              <a:t>(iii)  f(a) = f(b)</a:t>
            </a: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1651734" y="4648200"/>
            <a:ext cx="5397500" cy="1016000"/>
            <a:chOff x="384" y="2448"/>
            <a:chExt cx="3400" cy="640"/>
          </a:xfrm>
        </p:grpSpPr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84" y="2448"/>
              <a:ext cx="340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000" dirty="0">
                  <a:latin typeface="+mn-lt"/>
                </a:rPr>
                <a:t>Then, there is a point c in the open interval</a:t>
              </a:r>
              <a:br>
                <a:rPr lang="en-US" altLang="en-US" sz="2000" dirty="0">
                  <a:latin typeface="+mn-lt"/>
                </a:rPr>
              </a:br>
              <a:r>
                <a:rPr lang="en-US" altLang="en-US" sz="2000" dirty="0">
                  <a:latin typeface="+mn-lt"/>
                </a:rPr>
                <a:t/>
              </a:r>
              <a:br>
                <a:rPr lang="en-US" altLang="en-US" sz="2000" dirty="0">
                  <a:latin typeface="+mn-lt"/>
                </a:rPr>
              </a:br>
              <a:r>
                <a:rPr lang="en-US" altLang="en-US" sz="2000" dirty="0">
                  <a:latin typeface="+mn-lt"/>
                </a:rPr>
                <a:t>(a, b), such that</a:t>
              </a:r>
            </a:p>
          </p:txBody>
        </p:sp>
        <p:graphicFrame>
          <p:nvGraphicFramePr>
            <p:cNvPr id="11" name="Object 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0663207"/>
                </p:ext>
              </p:extLst>
            </p:nvPr>
          </p:nvGraphicFramePr>
          <p:xfrm>
            <a:off x="1748" y="2831"/>
            <a:ext cx="672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9" name="Equation" r:id="rId4" imgW="571252" imgH="215806" progId="Equation.DSMT4">
                    <p:embed/>
                  </p:oleObj>
                </mc:Choice>
                <mc:Fallback>
                  <p:oleObj name="Equation" r:id="rId4" imgW="571252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8" y="2831"/>
                          <a:ext cx="672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785" y="128090"/>
            <a:ext cx="51054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419C5"/>
                </a:solidFill>
              </a:rPr>
              <a:t>Example- 2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373188" y="1295400"/>
            <a:ext cx="6551612" cy="1477963"/>
            <a:chOff x="289" y="816"/>
            <a:chExt cx="4127" cy="931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89" y="816"/>
              <a:ext cx="4127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1800" dirty="0"/>
                <a:t>Using </a:t>
              </a:r>
              <a:r>
                <a:rPr lang="en-US" altLang="en-US" sz="1800" dirty="0" smtClean="0"/>
                <a:t>mean </a:t>
              </a:r>
              <a:r>
                <a:rPr lang="en-US" altLang="en-US" sz="1800" dirty="0"/>
                <a:t>value theorem, find the point on the </a:t>
              </a:r>
              <a:r>
                <a:rPr lang="en-US" altLang="en-US" sz="1800" dirty="0" smtClean="0"/>
                <a:t>curve</a:t>
              </a:r>
            </a:p>
            <a:p>
              <a:pPr eaLnBrk="1" hangingPunct="1"/>
              <a:endParaRPr lang="en-US" altLang="en-US" sz="1800" dirty="0" smtClean="0"/>
            </a:p>
            <a:p>
              <a:pPr eaLnBrk="1" hangingPunct="1"/>
              <a:endParaRPr lang="en-US" altLang="en-US" sz="1800" b="1" dirty="0"/>
            </a:p>
            <a:p>
              <a:pPr eaLnBrk="1" hangingPunct="1"/>
              <a:r>
                <a:rPr lang="en-US" altLang="en-US" sz="1800" dirty="0" smtClean="0"/>
                <a:t> </a:t>
              </a:r>
              <a:r>
                <a:rPr lang="en-US" altLang="en-US" sz="1800" dirty="0"/>
                <a:t>where tangent is parallel to the chord joining (1, –2) </a:t>
              </a:r>
              <a:r>
                <a:rPr lang="en-US" altLang="en-US" sz="1800" dirty="0" smtClean="0"/>
                <a:t> and </a:t>
              </a:r>
              <a:r>
                <a:rPr lang="en-US" altLang="en-US" sz="1800" dirty="0"/>
                <a:t>(2, 1).</a:t>
              </a:r>
            </a:p>
          </p:txBody>
        </p:sp>
        <p:graphicFrame>
          <p:nvGraphicFramePr>
            <p:cNvPr id="8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9459751"/>
                </p:ext>
              </p:extLst>
            </p:nvPr>
          </p:nvGraphicFramePr>
          <p:xfrm>
            <a:off x="1488" y="1061"/>
            <a:ext cx="965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4" name="Equation" r:id="rId3" imgW="711200" imgH="228600" progId="Equation.DSMT4">
                    <p:embed/>
                  </p:oleObj>
                </mc:Choice>
                <mc:Fallback>
                  <p:oleObj name="Equation" r:id="rId3" imgW="7112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1061"/>
                          <a:ext cx="965" cy="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73188" y="3260671"/>
            <a:ext cx="739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(</a:t>
            </a:r>
            <a:r>
              <a:rPr lang="en-US" altLang="en-US" sz="1800" dirty="0"/>
              <a:t>1) The function being a polynomial function is </a:t>
            </a:r>
            <a:r>
              <a:rPr lang="en-US" altLang="en-US" sz="1800" dirty="0" smtClean="0"/>
              <a:t>continuous </a:t>
            </a:r>
            <a:r>
              <a:rPr lang="en-US" altLang="en-US" sz="1800" dirty="0"/>
              <a:t>on [1, 2].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1524000" y="4027875"/>
            <a:ext cx="5072063" cy="1055688"/>
            <a:chOff x="288" y="2400"/>
            <a:chExt cx="3195" cy="665"/>
          </a:xfrm>
        </p:grpSpPr>
        <p:graphicFrame>
          <p:nvGraphicFramePr>
            <p:cNvPr id="11" name="Object 8"/>
            <p:cNvGraphicFramePr>
              <a:graphicFrameLocks noChangeAspect="1"/>
            </p:cNvGraphicFramePr>
            <p:nvPr/>
          </p:nvGraphicFramePr>
          <p:xfrm>
            <a:off x="288" y="2400"/>
            <a:ext cx="249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5" name="Equation" r:id="rId5" imgW="2032000" imgH="241300" progId="Equation.DSMT4">
                    <p:embed/>
                  </p:oleObj>
                </mc:Choice>
                <mc:Fallback>
                  <p:oleObj name="Equation" r:id="rId5" imgW="2032000" imgH="2413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2400"/>
                          <a:ext cx="2494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647" y="2832"/>
              <a:ext cx="28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1800" dirty="0"/>
                <a:t>   Function is differentiable in (1, 2). </a:t>
              </a:r>
            </a:p>
          </p:txBody>
        </p:sp>
        <p:graphicFrame>
          <p:nvGraphicFramePr>
            <p:cNvPr id="13" name="Object 10"/>
            <p:cNvGraphicFramePr>
              <a:graphicFrameLocks noChangeAspect="1"/>
            </p:cNvGraphicFramePr>
            <p:nvPr/>
          </p:nvGraphicFramePr>
          <p:xfrm>
            <a:off x="648" y="2872"/>
            <a:ext cx="184" cy="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6" name="Equation" r:id="rId7" imgW="126780" imgH="114102" progId="Equation.DSMT4">
                    <p:embed/>
                  </p:oleObj>
                </mc:Choice>
                <mc:Fallback>
                  <p:oleObj name="Equation" r:id="rId7" imgW="126780" imgH="11410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" y="2872"/>
                          <a:ext cx="184" cy="1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6"/>
          <p:cNvGrpSpPr>
            <a:grpSpLocks/>
          </p:cNvGrpSpPr>
          <p:nvPr/>
        </p:nvGrpSpPr>
        <p:grpSpPr bwMode="auto">
          <a:xfrm>
            <a:off x="1385698" y="5446583"/>
            <a:ext cx="7623175" cy="660400"/>
            <a:chOff x="290" y="3216"/>
            <a:chExt cx="4802" cy="416"/>
          </a:xfrm>
        </p:grpSpPr>
        <p:graphicFrame>
          <p:nvGraphicFramePr>
            <p:cNvPr id="15" name="Object 11"/>
            <p:cNvGraphicFramePr>
              <a:graphicFrameLocks noChangeAspect="1"/>
            </p:cNvGraphicFramePr>
            <p:nvPr/>
          </p:nvGraphicFramePr>
          <p:xfrm>
            <a:off x="290" y="3216"/>
            <a:ext cx="1420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7" name="Equation" r:id="rId9" imgW="990170" imgH="215806" progId="Equation.DSMT4">
                    <p:embed/>
                  </p:oleObj>
                </mc:Choice>
                <mc:Fallback>
                  <p:oleObj name="Equation" r:id="rId9" imgW="990170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" y="3216"/>
                          <a:ext cx="1420" cy="3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1655" y="3228"/>
              <a:ext cx="343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1800" dirty="0"/>
                <a:t> such that tangent is parallel to chord joining </a:t>
              </a:r>
            </a:p>
            <a:p>
              <a:pPr eaLnBrk="1" hangingPunct="1"/>
              <a:r>
                <a:rPr lang="en-US" altLang="en-US" sz="1800" dirty="0"/>
                <a:t>(1, –2) and (2, 1)</a:t>
              </a:r>
            </a:p>
          </p:txBody>
        </p:sp>
      </p:grpSp>
      <p:sp>
        <p:nvSpPr>
          <p:cNvPr id="17" name="Text Box 1033"/>
          <p:cNvSpPr txBox="1">
            <a:spLocks noChangeArrowheads="1"/>
          </p:cNvSpPr>
          <p:nvPr/>
        </p:nvSpPr>
        <p:spPr bwMode="auto">
          <a:xfrm>
            <a:off x="1374050" y="2770466"/>
            <a:ext cx="1430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 b="1" dirty="0"/>
              <a:t>Solution :</a:t>
            </a:r>
          </a:p>
        </p:txBody>
      </p:sp>
    </p:spTree>
    <p:extLst>
      <p:ext uri="{BB962C8B-B14F-4D97-AF65-F5344CB8AC3E}">
        <p14:creationId xmlns:p14="http://schemas.microsoft.com/office/powerpoint/2010/main" val="188503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  <p:graphicFrame>
        <p:nvGraphicFramePr>
          <p:cNvPr id="5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628029"/>
              </p:ext>
            </p:extLst>
          </p:nvPr>
        </p:nvGraphicFramePr>
        <p:xfrm>
          <a:off x="1600200" y="762000"/>
          <a:ext cx="4543425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3" imgW="2654300" imgH="381000" progId="Equation.DSMT4">
                  <p:embed/>
                </p:oleObj>
              </mc:Choice>
              <mc:Fallback>
                <p:oleObj name="Equation" r:id="rId3" imgW="26543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762000"/>
                        <a:ext cx="4543425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270179"/>
              </p:ext>
            </p:extLst>
          </p:nvPr>
        </p:nvGraphicFramePr>
        <p:xfrm>
          <a:off x="1771650" y="1585912"/>
          <a:ext cx="44323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5" imgW="2159000" imgH="381000" progId="Equation.DSMT4">
                  <p:embed/>
                </p:oleObj>
              </mc:Choice>
              <mc:Fallback>
                <p:oleObj name="Equation" r:id="rId5" imgW="21590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1585912"/>
                        <a:ext cx="44323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629232"/>
              </p:ext>
            </p:extLst>
          </p:nvPr>
        </p:nvGraphicFramePr>
        <p:xfrm>
          <a:off x="1828800" y="2519362"/>
          <a:ext cx="25527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7" imgW="1447800" imgH="520700" progId="Equation.DSMT4">
                  <p:embed/>
                </p:oleObj>
              </mc:Choice>
              <mc:Fallback>
                <p:oleObj name="Equation" r:id="rId7" imgW="1447800" imgH="520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9362"/>
                        <a:ext cx="25527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0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896597"/>
              </p:ext>
            </p:extLst>
          </p:nvPr>
        </p:nvGraphicFramePr>
        <p:xfrm>
          <a:off x="2000250" y="3548062"/>
          <a:ext cx="16256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Equation" r:id="rId9" imgW="812447" imgH="380835" progId="Equation.DSMT4">
                  <p:embed/>
                </p:oleObj>
              </mc:Choice>
              <mc:Fallback>
                <p:oleObj name="Equation" r:id="rId9" imgW="812447" imgH="38083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3548062"/>
                        <a:ext cx="162560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0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371331"/>
              </p:ext>
            </p:extLst>
          </p:nvPr>
        </p:nvGraphicFramePr>
        <p:xfrm>
          <a:off x="1809750" y="4606925"/>
          <a:ext cx="50292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Equation" r:id="rId11" imgW="3048000" imgH="444500" progId="Equation.DSMT4">
                  <p:embed/>
                </p:oleObj>
              </mc:Choice>
              <mc:Fallback>
                <p:oleObj name="Equation" r:id="rId11" imgW="30480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4606925"/>
                        <a:ext cx="50292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366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  <p:grpSp>
        <p:nvGrpSpPr>
          <p:cNvPr id="6" name="Group 2062"/>
          <p:cNvGrpSpPr>
            <a:grpSpLocks/>
          </p:cNvGrpSpPr>
          <p:nvPr/>
        </p:nvGrpSpPr>
        <p:grpSpPr bwMode="auto">
          <a:xfrm>
            <a:off x="1774825" y="1371600"/>
            <a:ext cx="3076575" cy="609600"/>
            <a:chOff x="398" y="864"/>
            <a:chExt cx="1938" cy="384"/>
          </a:xfrm>
        </p:grpSpPr>
        <p:sp>
          <p:nvSpPr>
            <p:cNvPr id="7" name="Text Box 2052"/>
            <p:cNvSpPr txBox="1">
              <a:spLocks noChangeArrowheads="1"/>
            </p:cNvSpPr>
            <p:nvPr/>
          </p:nvSpPr>
          <p:spPr bwMode="auto">
            <a:xfrm>
              <a:off x="398" y="932"/>
              <a:ext cx="17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1800" dirty="0"/>
                <a:t>As by the definition of </a:t>
              </a:r>
            </a:p>
          </p:txBody>
        </p:sp>
        <p:graphicFrame>
          <p:nvGraphicFramePr>
            <p:cNvPr id="8" name="Object 2051"/>
            <p:cNvGraphicFramePr>
              <a:graphicFrameLocks noChangeAspect="1"/>
            </p:cNvGraphicFramePr>
            <p:nvPr/>
          </p:nvGraphicFramePr>
          <p:xfrm>
            <a:off x="2104" y="864"/>
            <a:ext cx="23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2" name="Equation" r:id="rId3" imgW="215713" imgH="355292" progId="Equation.DSMT4">
                    <p:embed/>
                  </p:oleObj>
                </mc:Choice>
                <mc:Fallback>
                  <p:oleObj name="Equation" r:id="rId3" imgW="215713" imgH="35529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4" y="864"/>
                          <a:ext cx="23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615870"/>
              </p:ext>
            </p:extLst>
          </p:nvPr>
        </p:nvGraphicFramePr>
        <p:xfrm>
          <a:off x="1893888" y="2209800"/>
          <a:ext cx="1598612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5" imgW="863225" imgH="355446" progId="Equation.DSMT4">
                  <p:embed/>
                </p:oleObj>
              </mc:Choice>
              <mc:Fallback>
                <p:oleObj name="Equation" r:id="rId5" imgW="863225" imgH="3554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2209800"/>
                        <a:ext cx="1598612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055"/>
          <p:cNvSpPr txBox="1">
            <a:spLocks noChangeArrowheads="1"/>
          </p:cNvSpPr>
          <p:nvPr/>
        </p:nvSpPr>
        <p:spPr bwMode="auto">
          <a:xfrm>
            <a:off x="1828800" y="3276600"/>
            <a:ext cx="624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/>
              <a:t>Hence, for small increment in x, change in y will be</a:t>
            </a:r>
          </a:p>
        </p:txBody>
      </p:sp>
      <p:graphicFrame>
        <p:nvGraphicFramePr>
          <p:cNvPr id="11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200202"/>
              </p:ext>
            </p:extLst>
          </p:nvPr>
        </p:nvGraphicFramePr>
        <p:xfrm>
          <a:off x="1882775" y="4038600"/>
          <a:ext cx="16922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Equation" r:id="rId7" imgW="952087" imgH="368140" progId="Equation.DSMT4">
                  <p:embed/>
                </p:oleObj>
              </mc:Choice>
              <mc:Fallback>
                <p:oleObj name="Equation" r:id="rId7" imgW="952087" imgH="3681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4038600"/>
                        <a:ext cx="16922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104671"/>
              </p:ext>
            </p:extLst>
          </p:nvPr>
        </p:nvGraphicFramePr>
        <p:xfrm>
          <a:off x="1838325" y="5257800"/>
          <a:ext cx="31829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Equation" r:id="rId9" imgW="1803400" imgH="368300" progId="Equation.DSMT4">
                  <p:embed/>
                </p:oleObj>
              </mc:Choice>
              <mc:Fallback>
                <p:oleObj name="Equation" r:id="rId9" imgW="18034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5257800"/>
                        <a:ext cx="31829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295400" y="762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hlink"/>
                </a:solidFill>
                <a:latin typeface="cmr12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hlink"/>
                </a:solidFill>
                <a:latin typeface="cmr12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hlink"/>
                </a:solidFill>
                <a:latin typeface="cmr12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hlink"/>
                </a:solidFill>
                <a:latin typeface="cmr12" pitchFamily="34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hlink"/>
                </a:solidFill>
                <a:latin typeface="cmr12" pitchFamily="34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hlink"/>
                </a:solidFill>
                <a:latin typeface="cmr12" pitchFamily="34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hlink"/>
                </a:solidFill>
                <a:latin typeface="cmr12" pitchFamily="34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hlink"/>
                </a:solidFill>
                <a:latin typeface="cmr12" pitchFamily="34" charset="0"/>
              </a:defRPr>
            </a:lvl9pPr>
          </a:lstStyle>
          <a:p>
            <a:pPr algn="l"/>
            <a:r>
              <a:rPr lang="en-US" sz="2800" dirty="0" smtClean="0">
                <a:solidFill>
                  <a:srgbClr val="0070C0"/>
                </a:solidFill>
              </a:rPr>
              <a:t>Derivative Applications </a:t>
            </a:r>
            <a:r>
              <a:rPr lang="en-US" sz="2800" dirty="0" smtClean="0">
                <a:solidFill>
                  <a:srgbClr val="0070C0"/>
                </a:solidFill>
              </a:rPr>
              <a:t>(4) </a:t>
            </a:r>
            <a:r>
              <a:rPr lang="en-US" altLang="en-US" sz="2800" dirty="0" smtClean="0">
                <a:solidFill>
                  <a:srgbClr val="0070C0"/>
                </a:solidFill>
              </a:rPr>
              <a:t>Approximation </a:t>
            </a:r>
            <a:r>
              <a:rPr lang="en-US" altLang="en-US" sz="2800" dirty="0">
                <a:solidFill>
                  <a:srgbClr val="0070C0"/>
                </a:solidFill>
              </a:rPr>
              <a:t>of Differentials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1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" y="171450"/>
            <a:ext cx="51054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419C5"/>
                </a:solidFill>
              </a:rPr>
              <a:t>Example- 1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462087" y="2379057"/>
            <a:ext cx="1417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 b="1" dirty="0"/>
              <a:t>Solution :</a:t>
            </a: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1543050" y="1306513"/>
            <a:ext cx="4827588" cy="915987"/>
            <a:chOff x="288" y="739"/>
            <a:chExt cx="3041" cy="577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88" y="739"/>
              <a:ext cx="3041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cs typeface="Times New Roman" panose="02020603050405020304" pitchFamily="18" charset="0"/>
                </a:rPr>
                <a:t>Using differentials, find the approximate</a:t>
              </a:r>
              <a:br>
                <a:rPr lang="en-US" altLang="en-US" sz="1800" dirty="0">
                  <a:cs typeface="Times New Roman" panose="02020603050405020304" pitchFamily="18" charset="0"/>
                </a:rPr>
              </a:br>
              <a:r>
                <a:rPr lang="en-US" altLang="en-US" sz="1800" dirty="0">
                  <a:cs typeface="Times New Roman" panose="02020603050405020304" pitchFamily="18" charset="0"/>
                </a:rPr>
                <a:t/>
              </a:r>
              <a:br>
                <a:rPr lang="en-US" altLang="en-US" sz="1800" dirty="0">
                  <a:cs typeface="Times New Roman" panose="02020603050405020304" pitchFamily="18" charset="0"/>
                </a:rPr>
              </a:br>
              <a:r>
                <a:rPr lang="en-US" altLang="en-US" sz="1800" dirty="0">
                  <a:cs typeface="Times New Roman" panose="02020603050405020304" pitchFamily="18" charset="0"/>
                </a:rPr>
                <a:t>value of</a:t>
              </a:r>
              <a:r>
                <a:rPr lang="en-US" altLang="en-US" sz="1800" dirty="0"/>
                <a:t> </a:t>
              </a:r>
            </a:p>
          </p:txBody>
        </p:sp>
        <p:graphicFrame>
          <p:nvGraphicFramePr>
            <p:cNvPr id="9" name="Object 5"/>
            <p:cNvGraphicFramePr>
              <a:graphicFrameLocks noChangeAspect="1"/>
            </p:cNvGraphicFramePr>
            <p:nvPr/>
          </p:nvGraphicFramePr>
          <p:xfrm>
            <a:off x="936" y="1080"/>
            <a:ext cx="388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4" name="Equation" r:id="rId3" imgW="317225" imgH="190335" progId="Equation.DSMT4">
                    <p:embed/>
                  </p:oleObj>
                </mc:Choice>
                <mc:Fallback>
                  <p:oleObj name="Equation" r:id="rId3" imgW="317225" imgH="19033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6" y="1080"/>
                          <a:ext cx="388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908502"/>
              </p:ext>
            </p:extLst>
          </p:nvPr>
        </p:nvGraphicFramePr>
        <p:xfrm>
          <a:off x="1543050" y="2876550"/>
          <a:ext cx="14478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Equation" r:id="rId5" imgW="583693" imgH="177646" progId="Equation.DSMT4">
                  <p:embed/>
                </p:oleObj>
              </mc:Choice>
              <mc:Fallback>
                <p:oleObj name="Equation" r:id="rId5" imgW="583693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2876550"/>
                        <a:ext cx="14478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713319"/>
              </p:ext>
            </p:extLst>
          </p:nvPr>
        </p:nvGraphicFramePr>
        <p:xfrm>
          <a:off x="1543050" y="3486150"/>
          <a:ext cx="44958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Equation" r:id="rId7" imgW="2400300" imgH="190500" progId="Equation.DSMT4">
                  <p:embed/>
                </p:oleObj>
              </mc:Choice>
              <mc:Fallback>
                <p:oleObj name="Equation" r:id="rId7" imgW="24003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3486150"/>
                        <a:ext cx="44958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193043"/>
              </p:ext>
            </p:extLst>
          </p:nvPr>
        </p:nvGraphicFramePr>
        <p:xfrm>
          <a:off x="1619250" y="4057650"/>
          <a:ext cx="2286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Equation" r:id="rId9" imgW="1180588" imgH="215806" progId="Equation.DSMT4">
                  <p:embed/>
                </p:oleObj>
              </mc:Choice>
              <mc:Fallback>
                <p:oleObj name="Equation" r:id="rId9" imgW="1180588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057650"/>
                        <a:ext cx="2286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818268"/>
              </p:ext>
            </p:extLst>
          </p:nvPr>
        </p:nvGraphicFramePr>
        <p:xfrm>
          <a:off x="1619250" y="4781550"/>
          <a:ext cx="17653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Equation" r:id="rId11" imgW="787058" imgH="177723" progId="Equation.DSMT4">
                  <p:embed/>
                </p:oleObj>
              </mc:Choice>
              <mc:Fallback>
                <p:oleObj name="Equation" r:id="rId11" imgW="787058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781550"/>
                        <a:ext cx="17653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380955"/>
              </p:ext>
            </p:extLst>
          </p:nvPr>
        </p:nvGraphicFramePr>
        <p:xfrm>
          <a:off x="1695450" y="5543550"/>
          <a:ext cx="20066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Equation" r:id="rId13" imgW="812447" imgH="177723" progId="Equation.DSMT4">
                  <p:embed/>
                </p:oleObj>
              </mc:Choice>
              <mc:Fallback>
                <p:oleObj name="Equation" r:id="rId13" imgW="812447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5543550"/>
                        <a:ext cx="20066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68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  <p:graphicFrame>
        <p:nvGraphicFramePr>
          <p:cNvPr id="10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655906"/>
              </p:ext>
            </p:extLst>
          </p:nvPr>
        </p:nvGraphicFramePr>
        <p:xfrm>
          <a:off x="1752600" y="1143000"/>
          <a:ext cx="13589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Equation" r:id="rId3" imgW="736280" imgH="355446" progId="Equation.DSMT4">
                  <p:embed/>
                </p:oleObj>
              </mc:Choice>
              <mc:Fallback>
                <p:oleObj name="Equation" r:id="rId3" imgW="736280" imgH="3554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143000"/>
                        <a:ext cx="135890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026032"/>
              </p:ext>
            </p:extLst>
          </p:nvPr>
        </p:nvGraphicFramePr>
        <p:xfrm>
          <a:off x="1752600" y="2057400"/>
          <a:ext cx="46164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Equation" r:id="rId5" imgW="2679700" imgH="393700" progId="Equation.DSMT4">
                  <p:embed/>
                </p:oleObj>
              </mc:Choice>
              <mc:Fallback>
                <p:oleObj name="Equation" r:id="rId5" imgW="2679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057400"/>
                        <a:ext cx="461645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471274"/>
              </p:ext>
            </p:extLst>
          </p:nvPr>
        </p:nvGraphicFramePr>
        <p:xfrm>
          <a:off x="1828800" y="3048000"/>
          <a:ext cx="21336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7" imgW="1155700" imgH="381000" progId="Equation.DSMT4">
                  <p:embed/>
                </p:oleObj>
              </mc:Choice>
              <mc:Fallback>
                <p:oleObj name="Equation" r:id="rId7" imgW="11557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0"/>
                        <a:ext cx="2133600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240983"/>
              </p:ext>
            </p:extLst>
          </p:nvPr>
        </p:nvGraphicFramePr>
        <p:xfrm>
          <a:off x="1733550" y="4191000"/>
          <a:ext cx="17526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9" imgW="914003" imgH="215806" progId="Equation.DSMT4">
                  <p:embed/>
                </p:oleObj>
              </mc:Choice>
              <mc:Fallback>
                <p:oleObj name="Equation" r:id="rId9" imgW="914003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4191000"/>
                        <a:ext cx="17526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039"/>
          <p:cNvSpPr txBox="1">
            <a:spLocks noChangeArrowheads="1"/>
          </p:cNvSpPr>
          <p:nvPr/>
        </p:nvSpPr>
        <p:spPr bwMode="auto">
          <a:xfrm>
            <a:off x="2438400" y="4814888"/>
            <a:ext cx="2338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/>
              <a:t>= 6 + 0.08 = 6.08</a:t>
            </a:r>
          </a:p>
        </p:txBody>
      </p:sp>
    </p:spTree>
    <p:extLst>
      <p:ext uri="{BB962C8B-B14F-4D97-AF65-F5344CB8AC3E}">
        <p14:creationId xmlns:p14="http://schemas.microsoft.com/office/powerpoint/2010/main" val="382085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15</a:t>
            </a:fld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200500"/>
            <a:ext cx="5105400" cy="762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3419C5"/>
                </a:solidFill>
              </a:rPr>
              <a:t>Example- 2</a:t>
            </a: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1600200" y="1249364"/>
            <a:ext cx="4870451" cy="923925"/>
            <a:chOff x="288" y="739"/>
            <a:chExt cx="3068" cy="582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88" y="739"/>
              <a:ext cx="3068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cs typeface="Times New Roman" panose="02020603050405020304" pitchFamily="18" charset="0"/>
                </a:rPr>
                <a:t>Using differentials, find the approximate</a:t>
              </a:r>
              <a:br>
                <a:rPr lang="en-US" altLang="en-US" sz="1800" dirty="0">
                  <a:cs typeface="Times New Roman" panose="02020603050405020304" pitchFamily="18" charset="0"/>
                </a:rPr>
              </a:br>
              <a:r>
                <a:rPr lang="en-US" altLang="en-US" sz="1800" dirty="0">
                  <a:cs typeface="Times New Roman" panose="02020603050405020304" pitchFamily="18" charset="0"/>
                </a:rPr>
                <a:t/>
              </a:r>
              <a:br>
                <a:rPr lang="en-US" altLang="en-US" sz="1800" dirty="0">
                  <a:cs typeface="Times New Roman" panose="02020603050405020304" pitchFamily="18" charset="0"/>
                </a:rPr>
              </a:br>
              <a:r>
                <a:rPr lang="en-US" altLang="en-US" sz="1800" dirty="0">
                  <a:cs typeface="Times New Roman" panose="02020603050405020304" pitchFamily="18" charset="0"/>
                </a:rPr>
                <a:t>value of</a:t>
              </a:r>
              <a:r>
                <a:rPr lang="en-US" altLang="en-US" sz="1800" dirty="0"/>
                <a:t> </a:t>
              </a:r>
            </a:p>
          </p:txBody>
        </p:sp>
        <p:graphicFrame>
          <p:nvGraphicFramePr>
            <p:cNvPr id="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771657"/>
                </p:ext>
              </p:extLst>
            </p:nvPr>
          </p:nvGraphicFramePr>
          <p:xfrm>
            <a:off x="1048" y="939"/>
            <a:ext cx="440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6" name="Equation" r:id="rId3" imgW="362051" imgH="304800" progId="Equation.DSMT4">
                    <p:embed/>
                  </p:oleObj>
                </mc:Choice>
                <mc:Fallback>
                  <p:oleObj name="Equation" r:id="rId3" imgW="362051" imgH="304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8" y="939"/>
                          <a:ext cx="440" cy="3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163380"/>
              </p:ext>
            </p:extLst>
          </p:nvPr>
        </p:nvGraphicFramePr>
        <p:xfrm>
          <a:off x="1676400" y="2795588"/>
          <a:ext cx="14478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Equation" r:id="rId5" imgW="571252" imgH="190417" progId="Equation.DSMT4">
                  <p:embed/>
                </p:oleObj>
              </mc:Choice>
              <mc:Fallback>
                <p:oleObj name="Equation" r:id="rId5" imgW="571252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795588"/>
                        <a:ext cx="144780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059858"/>
              </p:ext>
            </p:extLst>
          </p:nvPr>
        </p:nvGraphicFramePr>
        <p:xfrm>
          <a:off x="1600200" y="3390900"/>
          <a:ext cx="4267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Equation" r:id="rId7" imgW="2349500" imgH="190500" progId="Equation.DSMT4">
                  <p:embed/>
                </p:oleObj>
              </mc:Choice>
              <mc:Fallback>
                <p:oleObj name="Equation" r:id="rId7" imgW="23495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90900"/>
                        <a:ext cx="4267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048842"/>
              </p:ext>
            </p:extLst>
          </p:nvPr>
        </p:nvGraphicFramePr>
        <p:xfrm>
          <a:off x="1676400" y="4038600"/>
          <a:ext cx="1981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9" imgW="901309" imgH="190417" progId="Equation.DSMT4">
                  <p:embed/>
                </p:oleObj>
              </mc:Choice>
              <mc:Fallback>
                <p:oleObj name="Equation" r:id="rId9" imgW="901309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038600"/>
                        <a:ext cx="1981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091236"/>
              </p:ext>
            </p:extLst>
          </p:nvPr>
        </p:nvGraphicFramePr>
        <p:xfrm>
          <a:off x="1676400" y="4800600"/>
          <a:ext cx="17557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11" imgW="761669" imgH="190417" progId="Equation.DSMT4">
                  <p:embed/>
                </p:oleObj>
              </mc:Choice>
              <mc:Fallback>
                <p:oleObj name="Equation" r:id="rId11" imgW="761669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800600"/>
                        <a:ext cx="175577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016635"/>
              </p:ext>
            </p:extLst>
          </p:nvPr>
        </p:nvGraphicFramePr>
        <p:xfrm>
          <a:off x="1676400" y="5543550"/>
          <a:ext cx="18288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13" imgW="799753" imgH="190417" progId="Equation.DSMT4">
                  <p:embed/>
                </p:oleObj>
              </mc:Choice>
              <mc:Fallback>
                <p:oleObj name="Equation" r:id="rId13" imgW="799753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543550"/>
                        <a:ext cx="18288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1660525" y="2317750"/>
            <a:ext cx="1417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 b="1"/>
              <a:t>Solution :</a:t>
            </a:r>
          </a:p>
        </p:txBody>
      </p:sp>
    </p:spTree>
    <p:extLst>
      <p:ext uri="{BB962C8B-B14F-4D97-AF65-F5344CB8AC3E}">
        <p14:creationId xmlns:p14="http://schemas.microsoft.com/office/powerpoint/2010/main" val="20202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16</a:t>
            </a:fld>
            <a:endParaRPr lang="en-CA"/>
          </a:p>
        </p:txBody>
      </p:sp>
      <p:graphicFrame>
        <p:nvGraphicFramePr>
          <p:cNvPr id="5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014805"/>
              </p:ext>
            </p:extLst>
          </p:nvPr>
        </p:nvGraphicFramePr>
        <p:xfrm>
          <a:off x="1531061" y="1295400"/>
          <a:ext cx="25146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Equation" r:id="rId3" imgW="1332921" imgH="406224" progId="Equation.DSMT4">
                  <p:embed/>
                </p:oleObj>
              </mc:Choice>
              <mc:Fallback>
                <p:oleObj name="Equation" r:id="rId3" imgW="1332921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061" y="1295400"/>
                        <a:ext cx="251460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961296"/>
              </p:ext>
            </p:extLst>
          </p:nvPr>
        </p:nvGraphicFramePr>
        <p:xfrm>
          <a:off x="4655261" y="1219200"/>
          <a:ext cx="25939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5" imgW="1143000" imgH="482600" progId="Equation.DSMT4">
                  <p:embed/>
                </p:oleObj>
              </mc:Choice>
              <mc:Fallback>
                <p:oleObj name="Equation" r:id="rId5" imgW="11430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261" y="1219200"/>
                        <a:ext cx="259397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990187"/>
              </p:ext>
            </p:extLst>
          </p:nvPr>
        </p:nvGraphicFramePr>
        <p:xfrm>
          <a:off x="1607261" y="2590800"/>
          <a:ext cx="12192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Equation" r:id="rId7" imgW="533169" imgH="330057" progId="Equation.DSMT4">
                  <p:embed/>
                </p:oleObj>
              </mc:Choice>
              <mc:Fallback>
                <p:oleObj name="Equation" r:id="rId7" imgW="533169" imgH="3300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7261" y="2590800"/>
                        <a:ext cx="12192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919108"/>
              </p:ext>
            </p:extLst>
          </p:nvPr>
        </p:nvGraphicFramePr>
        <p:xfrm>
          <a:off x="1453274" y="3733800"/>
          <a:ext cx="236378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Equation" r:id="rId9" imgW="1040948" imgH="291973" progId="Equation.DSMT4">
                  <p:embed/>
                </p:oleObj>
              </mc:Choice>
              <mc:Fallback>
                <p:oleObj name="Equation" r:id="rId9" imgW="1040948" imgH="29197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3274" y="3733800"/>
                        <a:ext cx="2363787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437291"/>
              </p:ext>
            </p:extLst>
          </p:nvPr>
        </p:nvGraphicFramePr>
        <p:xfrm>
          <a:off x="1454861" y="4876800"/>
          <a:ext cx="3048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Equation" r:id="rId11" imgW="1346200" imgH="190500" progId="Equation.DSMT4">
                  <p:embed/>
                </p:oleObj>
              </mc:Choice>
              <mc:Fallback>
                <p:oleObj name="Equation" r:id="rId11" imgW="13462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861" y="4876800"/>
                        <a:ext cx="3048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267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5943600" cy="762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3419C5"/>
                </a:solidFill>
              </a:rPr>
              <a:t>Geometrical Meaning</a:t>
            </a: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76400" y="1676400"/>
            <a:ext cx="6324600" cy="2413000"/>
            <a:chOff x="336" y="864"/>
            <a:chExt cx="3984" cy="1520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864"/>
              <a:ext cx="3984" cy="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3792" y="1248"/>
              <a:ext cx="288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3444" y="1812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433252" y="4657725"/>
            <a:ext cx="74059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 dirty="0" smtClean="0">
                <a:latin typeface="+mn-lt"/>
              </a:rPr>
              <a:t>- There </a:t>
            </a:r>
            <a:r>
              <a:rPr lang="en-US" altLang="en-US" sz="3200" dirty="0">
                <a:latin typeface="+mn-lt"/>
              </a:rPr>
              <a:t>will be at least one point with in [a, b] where tangent of the curve will be parallel to x-axis.</a:t>
            </a:r>
          </a:p>
        </p:txBody>
      </p:sp>
    </p:spTree>
    <p:extLst>
      <p:ext uri="{BB962C8B-B14F-4D97-AF65-F5344CB8AC3E}">
        <p14:creationId xmlns:p14="http://schemas.microsoft.com/office/powerpoint/2010/main" val="273561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37" y="185668"/>
            <a:ext cx="51054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419C5"/>
                </a:solidFill>
              </a:rPr>
              <a:t>Example-1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592262" y="1279525"/>
            <a:ext cx="70183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cs typeface="Arial" panose="020B0604020202020204" pitchFamily="34" charset="0"/>
              </a:rPr>
              <a:t>Verify Rolle’s theorem for the function</a:t>
            </a:r>
            <a:br>
              <a:rPr lang="en-US" altLang="en-US" sz="2000" dirty="0">
                <a:cs typeface="Arial" panose="020B0604020202020204" pitchFamily="34" charset="0"/>
              </a:rPr>
            </a:br>
            <a:r>
              <a:rPr lang="en-US" altLang="en-US" sz="2000" dirty="0">
                <a:cs typeface="Arial" panose="020B0604020202020204" pitchFamily="34" charset="0"/>
              </a:rPr>
              <a:t>f(x) = x</a:t>
            </a:r>
            <a:r>
              <a:rPr lang="en-US" altLang="en-US" sz="2000" baseline="30000" dirty="0">
                <a:cs typeface="Arial" panose="020B0604020202020204" pitchFamily="34" charset="0"/>
              </a:rPr>
              <a:t>2</a:t>
            </a:r>
            <a:r>
              <a:rPr lang="en-US" altLang="en-US" sz="2000" dirty="0">
                <a:cs typeface="Arial" panose="020B0604020202020204" pitchFamily="34" charset="0"/>
              </a:rPr>
              <a:t> – 8x + 12 on the interval</a:t>
            </a:r>
            <a:r>
              <a:rPr lang="en-US" altLang="en-US" sz="2000" dirty="0"/>
              <a:t> </a:t>
            </a:r>
            <a:r>
              <a:rPr lang="en-US" altLang="en-US" sz="2000" dirty="0">
                <a:cs typeface="Arial" panose="020B0604020202020204" pitchFamily="34" charset="0"/>
              </a:rPr>
              <a:t>[2, 6].</a:t>
            </a:r>
            <a:r>
              <a:rPr lang="en-US" altLang="en-US" sz="2000" dirty="0"/>
              <a:t> 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592263" y="2046288"/>
            <a:ext cx="1569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cs typeface="Arial" panose="020B0604020202020204" pitchFamily="34" charset="0"/>
              </a:rPr>
              <a:t>Solution :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704421" y="3329017"/>
            <a:ext cx="61888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000" dirty="0" smtClean="0">
                <a:cs typeface="Arial" panose="020B0604020202020204" pitchFamily="34" charset="0"/>
              </a:rPr>
              <a:t>(1) </a:t>
            </a:r>
            <a:r>
              <a:rPr lang="en-US" altLang="en-US" sz="2000" dirty="0">
                <a:cs typeface="Arial" panose="020B0604020202020204" pitchFamily="34" charset="0"/>
              </a:rPr>
              <a:t>Given function f(x) is polynomial function.</a:t>
            </a:r>
            <a:r>
              <a:rPr lang="en-US" altLang="en-US" sz="2000" dirty="0"/>
              <a:t> 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916061" y="3843338"/>
            <a:ext cx="40815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\</a:t>
            </a:r>
            <a:r>
              <a:rPr lang="en-US" altLang="en-US" sz="2000" dirty="0">
                <a:cs typeface="Arial" panose="020B0604020202020204" pitchFamily="34" charset="0"/>
              </a:rPr>
              <a:t> f(x) is continuous on [2, 6]</a:t>
            </a:r>
            <a:r>
              <a:rPr lang="en-US" altLang="en-US" sz="2000" dirty="0"/>
              <a:t> 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699912" y="4560888"/>
            <a:ext cx="45138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000" dirty="0" smtClean="0">
                <a:cs typeface="Arial" panose="020B0604020202020204" pitchFamily="34" charset="0"/>
              </a:rPr>
              <a:t>(2) </a:t>
            </a:r>
            <a:r>
              <a:rPr lang="en-US" altLang="en-US" sz="2000" dirty="0">
                <a:cs typeface="Arial" panose="020B0604020202020204" pitchFamily="34" charset="0"/>
              </a:rPr>
              <a:t>f'(x) = 2x – 8 exists in (2, 6)</a:t>
            </a:r>
            <a:r>
              <a:rPr lang="en-US" altLang="en-US" sz="2000" dirty="0"/>
              <a:t> 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1678494" y="5165725"/>
            <a:ext cx="42947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\</a:t>
            </a:r>
            <a:r>
              <a:rPr lang="en-US" altLang="en-US" sz="2000" dirty="0">
                <a:cs typeface="Arial" panose="020B0604020202020204" pitchFamily="34" charset="0"/>
              </a:rPr>
              <a:t> f(x) is differentiable in (2, 6)</a:t>
            </a:r>
            <a:r>
              <a:rPr lang="en-US" altLang="en-US" sz="2000" dirty="0"/>
              <a:t> 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1603376" y="2651125"/>
            <a:ext cx="38756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We have f(x) = x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 – 8x + 12</a:t>
            </a:r>
          </a:p>
        </p:txBody>
      </p:sp>
    </p:spTree>
    <p:extLst>
      <p:ext uri="{BB962C8B-B14F-4D97-AF65-F5344CB8AC3E}">
        <p14:creationId xmlns:p14="http://schemas.microsoft.com/office/powerpoint/2010/main" val="177771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  <p:sp>
        <p:nvSpPr>
          <p:cNvPr id="5" name="Text Box 1053"/>
          <p:cNvSpPr txBox="1">
            <a:spLocks noChangeArrowheads="1"/>
          </p:cNvSpPr>
          <p:nvPr/>
        </p:nvSpPr>
        <p:spPr bwMode="auto">
          <a:xfrm>
            <a:off x="1447801" y="533400"/>
            <a:ext cx="48005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dirty="0" smtClean="0"/>
              <a:t>3- </a:t>
            </a:r>
            <a:r>
              <a:rPr lang="en-US" altLang="en-US" sz="2000" dirty="0"/>
              <a:t>f(2) = 2</a:t>
            </a:r>
            <a:r>
              <a:rPr lang="en-US" altLang="en-US" sz="2000" baseline="30000" dirty="0"/>
              <a:t>2 </a:t>
            </a:r>
            <a:r>
              <a:rPr lang="en-US" altLang="en-US" sz="2000" dirty="0"/>
              <a:t>– 8 x 2 + 12 = 0 </a:t>
            </a:r>
            <a:endParaRPr lang="en-US" altLang="en-US" sz="2000" dirty="0" smtClean="0"/>
          </a:p>
          <a:p>
            <a:pPr eaLnBrk="1" hangingPunct="1"/>
            <a:r>
              <a:rPr lang="en-US" altLang="en-US" sz="2000" dirty="0"/>
              <a:t> </a:t>
            </a:r>
            <a:r>
              <a:rPr lang="en-US" altLang="en-US" sz="2000" dirty="0" smtClean="0"/>
              <a:t>   and </a:t>
            </a:r>
          </a:p>
          <a:p>
            <a:pPr eaLnBrk="1" hangingPunct="1"/>
            <a:r>
              <a:rPr lang="en-US" altLang="en-US" sz="2000" dirty="0"/>
              <a:t> </a:t>
            </a:r>
            <a:r>
              <a:rPr lang="en-US" altLang="en-US" sz="2000" dirty="0" smtClean="0"/>
              <a:t>   f(6</a:t>
            </a:r>
            <a:r>
              <a:rPr lang="en-US" altLang="en-US" sz="2000" dirty="0"/>
              <a:t>) = 6</a:t>
            </a:r>
            <a:r>
              <a:rPr lang="en-US" altLang="en-US" sz="2000" baseline="30000" dirty="0"/>
              <a:t>2 </a:t>
            </a:r>
            <a:r>
              <a:rPr lang="en-US" altLang="en-US" sz="2000" dirty="0"/>
              <a:t>– 8 x 6 + 12 = 0</a:t>
            </a:r>
          </a:p>
        </p:txBody>
      </p:sp>
      <p:sp>
        <p:nvSpPr>
          <p:cNvPr id="6" name="Text Box 1054"/>
          <p:cNvSpPr txBox="1">
            <a:spLocks noChangeArrowheads="1"/>
          </p:cNvSpPr>
          <p:nvPr/>
        </p:nvSpPr>
        <p:spPr bwMode="auto">
          <a:xfrm>
            <a:off x="1515269" y="2128265"/>
            <a:ext cx="18598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dirty="0" smtClean="0">
                <a:latin typeface="Symbol" panose="05050102010706020507" pitchFamily="18" charset="2"/>
              </a:rPr>
              <a:t>\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f(2) = f(6)</a:t>
            </a:r>
          </a:p>
        </p:txBody>
      </p:sp>
      <p:grpSp>
        <p:nvGrpSpPr>
          <p:cNvPr id="7" name="Group 1065"/>
          <p:cNvGrpSpPr>
            <a:grpSpLocks/>
          </p:cNvGrpSpPr>
          <p:nvPr/>
        </p:nvGrpSpPr>
        <p:grpSpPr bwMode="auto">
          <a:xfrm>
            <a:off x="1447801" y="3942587"/>
            <a:ext cx="6472234" cy="428625"/>
            <a:chOff x="192" y="2256"/>
            <a:chExt cx="4077" cy="270"/>
          </a:xfrm>
        </p:grpSpPr>
        <p:sp>
          <p:nvSpPr>
            <p:cNvPr id="8" name="Text Box 1057"/>
            <p:cNvSpPr txBox="1">
              <a:spLocks noChangeArrowheads="1"/>
            </p:cNvSpPr>
            <p:nvPr/>
          </p:nvSpPr>
          <p:spPr bwMode="auto">
            <a:xfrm>
              <a:off x="192" y="2256"/>
              <a:ext cx="407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000" dirty="0">
                  <a:cs typeface="Times New Roman" panose="02020603050405020304" pitchFamily="18" charset="0"/>
                </a:rPr>
                <a:t> </a:t>
              </a:r>
              <a:r>
                <a:rPr lang="en-US" altLang="en-US" sz="2000" dirty="0">
                  <a:latin typeface="Symbol" panose="05050102010706020507" pitchFamily="18" charset="2"/>
                </a:rPr>
                <a:t>\</a:t>
              </a:r>
              <a:r>
                <a:rPr lang="en-US" altLang="en-US" sz="2000" dirty="0">
                  <a:cs typeface="Times New Roman" panose="02020603050405020304" pitchFamily="18" charset="0"/>
                </a:rPr>
                <a:t> </a:t>
              </a:r>
              <a:r>
                <a:rPr lang="en-US" altLang="en-US" sz="2000" dirty="0" smtClean="0">
                  <a:cs typeface="Arial" panose="020B0604020202020204" pitchFamily="34" charset="0"/>
                </a:rPr>
                <a:t>There is  </a:t>
              </a:r>
              <a:r>
                <a:rPr lang="en-US" altLang="en-US" sz="2000" dirty="0">
                  <a:cs typeface="Arial" panose="020B0604020202020204" pitchFamily="34" charset="0"/>
                </a:rPr>
                <a:t>some               such that f'(c) = 0 </a:t>
              </a:r>
              <a:r>
                <a:rPr lang="en-US" altLang="en-US" sz="2000" dirty="0"/>
                <a:t>  </a:t>
              </a:r>
            </a:p>
          </p:txBody>
        </p:sp>
        <p:graphicFrame>
          <p:nvGraphicFramePr>
            <p:cNvPr id="9" name="Object 10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5513899"/>
                </p:ext>
              </p:extLst>
            </p:nvPr>
          </p:nvGraphicFramePr>
          <p:xfrm>
            <a:off x="1776" y="2282"/>
            <a:ext cx="648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6" name="Equation" r:id="rId3" imgW="571252" imgH="215806" progId="Equation.DSMT4">
                    <p:embed/>
                  </p:oleObj>
                </mc:Choice>
                <mc:Fallback>
                  <p:oleObj name="Equation" r:id="rId3" imgW="571252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2282"/>
                          <a:ext cx="648" cy="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10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700528"/>
              </p:ext>
            </p:extLst>
          </p:nvPr>
        </p:nvGraphicFramePr>
        <p:xfrm>
          <a:off x="2024062" y="4818474"/>
          <a:ext cx="31384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5" imgW="1675673" imgH="215806" progId="Equation.DSMT4">
                  <p:embed/>
                </p:oleObj>
              </mc:Choice>
              <mc:Fallback>
                <p:oleObj name="Equation" r:id="rId5" imgW="1675673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2" y="4818474"/>
                        <a:ext cx="31384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61"/>
          <p:cNvSpPr txBox="1">
            <a:spLocks noChangeArrowheads="1"/>
          </p:cNvSpPr>
          <p:nvPr/>
        </p:nvSpPr>
        <p:spPr bwMode="auto">
          <a:xfrm>
            <a:off x="1790024" y="5699120"/>
            <a:ext cx="46653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000" dirty="0">
                <a:cs typeface="Arial" panose="020B0604020202020204" pitchFamily="34" charset="0"/>
              </a:rPr>
              <a:t>Hence, Rolle’s theorem is verified.</a:t>
            </a:r>
            <a:r>
              <a:rPr lang="en-US" altLang="en-US" sz="2000" dirty="0"/>
              <a:t> </a:t>
            </a:r>
          </a:p>
        </p:txBody>
      </p:sp>
      <p:sp>
        <p:nvSpPr>
          <p:cNvPr id="12" name="Text Box 1063"/>
          <p:cNvSpPr txBox="1">
            <a:spLocks noChangeArrowheads="1"/>
          </p:cNvSpPr>
          <p:nvPr/>
        </p:nvSpPr>
        <p:spPr bwMode="auto">
          <a:xfrm>
            <a:off x="1394878" y="2963275"/>
            <a:ext cx="6839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000" dirty="0">
                <a:latin typeface="Symbol" panose="05050102010706020507" pitchFamily="18" charset="2"/>
              </a:rPr>
              <a:t>\</a:t>
            </a:r>
            <a:r>
              <a:rPr lang="en-US" altLang="en-US" sz="2000" dirty="0">
                <a:cs typeface="Arial" panose="020B0604020202020204" pitchFamily="34" charset="0"/>
              </a:rPr>
              <a:t>  All the conditions of Rolle’s theorem is satisfied.</a:t>
            </a:r>
            <a:r>
              <a:rPr lang="en-US" alt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826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11" grpId="0" autoUpdateAnimBg="0"/>
      <p:bldP spid="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  <p:sp>
        <p:nvSpPr>
          <p:cNvPr id="5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162718"/>
            <a:ext cx="3763168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419C5"/>
                </a:solidFill>
              </a:rPr>
              <a:t>Example-2</a:t>
            </a:r>
          </a:p>
        </p:txBody>
      </p:sp>
      <p:grpSp>
        <p:nvGrpSpPr>
          <p:cNvPr id="6" name="Group 3078"/>
          <p:cNvGrpSpPr>
            <a:grpSpLocks/>
          </p:cNvGrpSpPr>
          <p:nvPr/>
        </p:nvGrpSpPr>
        <p:grpSpPr bwMode="auto">
          <a:xfrm>
            <a:off x="1295400" y="1327943"/>
            <a:ext cx="7349708" cy="1323975"/>
            <a:chOff x="332" y="780"/>
            <a:chExt cx="5104" cy="834"/>
          </a:xfrm>
        </p:grpSpPr>
        <p:sp>
          <p:nvSpPr>
            <p:cNvPr id="7" name="Text Box 3076"/>
            <p:cNvSpPr txBox="1">
              <a:spLocks noChangeArrowheads="1"/>
            </p:cNvSpPr>
            <p:nvPr/>
          </p:nvSpPr>
          <p:spPr bwMode="auto">
            <a:xfrm>
              <a:off x="332" y="780"/>
              <a:ext cx="5104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000" dirty="0"/>
                <a:t>Using Rolle’s theorem, find the points on the curve</a:t>
              </a:r>
            </a:p>
            <a:p>
              <a:pPr eaLnBrk="1" hangingPunct="1"/>
              <a:r>
                <a:rPr lang="en-US" altLang="en-US" sz="2000" b="1" dirty="0"/>
                <a:t>                                                                       </a:t>
              </a:r>
            </a:p>
            <a:p>
              <a:pPr eaLnBrk="1" hangingPunct="1"/>
              <a:r>
                <a:rPr lang="en-US" altLang="en-US" sz="2000" dirty="0"/>
                <a:t>                                  </a:t>
              </a:r>
              <a:r>
                <a:rPr lang="en-US" altLang="en-US" sz="2000" dirty="0" smtClean="0"/>
                <a:t>where </a:t>
              </a:r>
              <a:r>
                <a:rPr lang="en-US" altLang="en-US" sz="2000" dirty="0"/>
                <a:t>the tangent is parallel to x-axis.</a:t>
              </a:r>
            </a:p>
          </p:txBody>
        </p:sp>
        <p:graphicFrame>
          <p:nvGraphicFramePr>
            <p:cNvPr id="8" name="Object 30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3954548"/>
                </p:ext>
              </p:extLst>
            </p:nvPr>
          </p:nvGraphicFramePr>
          <p:xfrm>
            <a:off x="381" y="1160"/>
            <a:ext cx="2108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2" name="Equation" r:id="rId3" imgW="1511300" imgH="190500" progId="Equation.DSMT4">
                    <p:embed/>
                  </p:oleObj>
                </mc:Choice>
                <mc:Fallback>
                  <p:oleObj name="Equation" r:id="rId3" imgW="1511300" imgH="1905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" y="1160"/>
                          <a:ext cx="2108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 Box 3079"/>
          <p:cNvSpPr txBox="1">
            <a:spLocks noChangeArrowheads="1"/>
          </p:cNvSpPr>
          <p:nvPr/>
        </p:nvSpPr>
        <p:spPr bwMode="auto">
          <a:xfrm>
            <a:off x="1479355" y="3452388"/>
            <a:ext cx="71442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dirty="0" smtClean="0"/>
              <a:t>(1) Being a polynomial function, the given function is </a:t>
            </a:r>
          </a:p>
          <a:p>
            <a:pPr eaLnBrk="1" hangingPunct="1"/>
            <a:r>
              <a:rPr lang="en-US" altLang="en-US" sz="2000" dirty="0" smtClean="0"/>
              <a:t>                   continuous on [0, 4].</a:t>
            </a:r>
            <a:endParaRPr lang="en-US" altLang="en-US" sz="2000" dirty="0"/>
          </a:p>
        </p:txBody>
      </p:sp>
      <p:grpSp>
        <p:nvGrpSpPr>
          <p:cNvPr id="10" name="Group 3083"/>
          <p:cNvGrpSpPr>
            <a:grpSpLocks/>
          </p:cNvGrpSpPr>
          <p:nvPr/>
        </p:nvGrpSpPr>
        <p:grpSpPr bwMode="auto">
          <a:xfrm>
            <a:off x="1596929" y="4397167"/>
            <a:ext cx="5108574" cy="990599"/>
            <a:chOff x="324" y="2180"/>
            <a:chExt cx="3218" cy="624"/>
          </a:xfrm>
        </p:grpSpPr>
        <p:graphicFrame>
          <p:nvGraphicFramePr>
            <p:cNvPr id="11" name="Object 3080"/>
            <p:cNvGraphicFramePr>
              <a:graphicFrameLocks noChangeAspect="1"/>
            </p:cNvGraphicFramePr>
            <p:nvPr/>
          </p:nvGraphicFramePr>
          <p:xfrm>
            <a:off x="324" y="2180"/>
            <a:ext cx="2784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3" name="Equation" r:id="rId5" imgW="2019300" imgH="215900" progId="Equation.DSMT4">
                    <p:embed/>
                  </p:oleObj>
                </mc:Choice>
                <mc:Fallback>
                  <p:oleObj name="Equation" r:id="rId5" imgW="2019300" imgH="2159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" y="2180"/>
                          <a:ext cx="2784" cy="2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3081"/>
            <p:cNvSpPr txBox="1">
              <a:spLocks noChangeArrowheads="1"/>
            </p:cNvSpPr>
            <p:nvPr/>
          </p:nvSpPr>
          <p:spPr bwMode="auto">
            <a:xfrm>
              <a:off x="336" y="2552"/>
              <a:ext cx="3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000" dirty="0"/>
                <a:t>    Function is differentiable in (0, 4).</a:t>
              </a:r>
            </a:p>
          </p:txBody>
        </p:sp>
        <p:graphicFrame>
          <p:nvGraphicFramePr>
            <p:cNvPr id="13" name="Object 3082"/>
            <p:cNvGraphicFramePr>
              <a:graphicFrameLocks noChangeAspect="1"/>
            </p:cNvGraphicFramePr>
            <p:nvPr/>
          </p:nvGraphicFramePr>
          <p:xfrm>
            <a:off x="408" y="2580"/>
            <a:ext cx="184" cy="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4" name="Equation" r:id="rId7" imgW="126780" imgH="114102" progId="Equation.DSMT4">
                    <p:embed/>
                  </p:oleObj>
                </mc:Choice>
                <mc:Fallback>
                  <p:oleObj name="Equation" r:id="rId7" imgW="126780" imgH="11410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" y="2580"/>
                          <a:ext cx="184" cy="1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30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480919"/>
              </p:ext>
            </p:extLst>
          </p:nvPr>
        </p:nvGraphicFramePr>
        <p:xfrm>
          <a:off x="1596929" y="5691620"/>
          <a:ext cx="45148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Equation" r:id="rId9" imgW="2019300" imgH="254000" progId="Equation.DSMT4">
                  <p:embed/>
                </p:oleObj>
              </mc:Choice>
              <mc:Fallback>
                <p:oleObj name="Equation" r:id="rId9" imgW="20193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6929" y="5691620"/>
                        <a:ext cx="45148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033"/>
          <p:cNvSpPr txBox="1">
            <a:spLocks noChangeArrowheads="1"/>
          </p:cNvSpPr>
          <p:nvPr/>
        </p:nvSpPr>
        <p:spPr bwMode="auto">
          <a:xfrm>
            <a:off x="1402354" y="2867005"/>
            <a:ext cx="1430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 b="1" dirty="0"/>
              <a:t>Solution :</a:t>
            </a:r>
          </a:p>
        </p:txBody>
      </p:sp>
    </p:spTree>
    <p:extLst>
      <p:ext uri="{BB962C8B-B14F-4D97-AF65-F5344CB8AC3E}">
        <p14:creationId xmlns:p14="http://schemas.microsoft.com/office/powerpoint/2010/main" val="344667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  <p:grpSp>
        <p:nvGrpSpPr>
          <p:cNvPr id="5" name="Group 2054"/>
          <p:cNvGrpSpPr>
            <a:grpSpLocks/>
          </p:cNvGrpSpPr>
          <p:nvPr/>
        </p:nvGrpSpPr>
        <p:grpSpPr bwMode="auto">
          <a:xfrm>
            <a:off x="1600200" y="685799"/>
            <a:ext cx="7010400" cy="400049"/>
            <a:chOff x="336" y="835"/>
            <a:chExt cx="3888" cy="252"/>
          </a:xfrm>
        </p:grpSpPr>
        <p:sp>
          <p:nvSpPr>
            <p:cNvPr id="6" name="Text Box 2052"/>
            <p:cNvSpPr txBox="1">
              <a:spLocks noChangeArrowheads="1"/>
            </p:cNvSpPr>
            <p:nvPr/>
          </p:nvSpPr>
          <p:spPr bwMode="auto">
            <a:xfrm>
              <a:off x="336" y="835"/>
              <a:ext cx="38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000" dirty="0"/>
                <a:t>     All conditions of Rolle’s theorem are satisfied.</a:t>
              </a:r>
            </a:p>
          </p:txBody>
        </p:sp>
        <p:graphicFrame>
          <p:nvGraphicFramePr>
            <p:cNvPr id="7" name="Object 2053"/>
            <p:cNvGraphicFramePr>
              <a:graphicFrameLocks noChangeAspect="1"/>
            </p:cNvGraphicFramePr>
            <p:nvPr/>
          </p:nvGraphicFramePr>
          <p:xfrm>
            <a:off x="384" y="891"/>
            <a:ext cx="184" cy="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7" name="Equation" r:id="rId3" imgW="126780" imgH="114102" progId="Equation.DSMT4">
                    <p:embed/>
                  </p:oleObj>
                </mc:Choice>
                <mc:Fallback>
                  <p:oleObj name="Equation" r:id="rId3" imgW="126780" imgH="11410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891"/>
                          <a:ext cx="184" cy="1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20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174749"/>
              </p:ext>
            </p:extLst>
          </p:nvPr>
        </p:nvGraphicFramePr>
        <p:xfrm>
          <a:off x="1600200" y="1831181"/>
          <a:ext cx="44735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5" imgW="1981200" imgH="190500" progId="Equation.DSMT4">
                  <p:embed/>
                </p:oleObj>
              </mc:Choice>
              <mc:Fallback>
                <p:oleObj name="Equation" r:id="rId5" imgW="19812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831181"/>
                        <a:ext cx="447357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0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046562"/>
              </p:ext>
            </p:extLst>
          </p:nvPr>
        </p:nvGraphicFramePr>
        <p:xfrm>
          <a:off x="1667414" y="2698750"/>
          <a:ext cx="330676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7" imgW="1459866" imgH="190417" progId="Equation.DSMT4">
                  <p:embed/>
                </p:oleObj>
              </mc:Choice>
              <mc:Fallback>
                <p:oleObj name="Equation" r:id="rId7" imgW="1459866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7414" y="2698750"/>
                        <a:ext cx="3306763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058"/>
          <p:cNvSpPr txBox="1">
            <a:spLocks noChangeArrowheads="1"/>
          </p:cNvSpPr>
          <p:nvPr/>
        </p:nvSpPr>
        <p:spPr bwMode="auto">
          <a:xfrm>
            <a:off x="1700396" y="3558358"/>
            <a:ext cx="33523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Required point is (2, –4)</a:t>
            </a:r>
          </a:p>
        </p:txBody>
      </p:sp>
    </p:spTree>
    <p:extLst>
      <p:ext uri="{BB962C8B-B14F-4D97-AF65-F5344CB8AC3E}">
        <p14:creationId xmlns:p14="http://schemas.microsoft.com/office/powerpoint/2010/main" val="239406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1451236" y="76200"/>
            <a:ext cx="7239000" cy="1143000"/>
          </a:xfrm>
          <a:noFill/>
        </p:spPr>
        <p:txBody>
          <a:bodyPr lIns="90487" tIns="44450" rIns="90487" bIns="44450"/>
          <a:lstStyle/>
          <a:p>
            <a:pPr algn="l"/>
            <a:r>
              <a:rPr lang="en-US" sz="2800" dirty="0" smtClean="0">
                <a:solidFill>
                  <a:srgbClr val="0070C0"/>
                </a:solidFill>
              </a:rPr>
              <a:t>Derivative </a:t>
            </a:r>
            <a:r>
              <a:rPr lang="en-US" sz="2800" dirty="0">
                <a:solidFill>
                  <a:srgbClr val="0070C0"/>
                </a:solidFill>
              </a:rPr>
              <a:t>Applications </a:t>
            </a:r>
            <a:r>
              <a:rPr lang="en-US" sz="2800" dirty="0" smtClean="0">
                <a:solidFill>
                  <a:srgbClr val="0070C0"/>
                </a:solidFill>
              </a:rPr>
              <a:t>(3) </a:t>
            </a:r>
            <a:r>
              <a:rPr lang="en-US" altLang="en-US" sz="2800" dirty="0" smtClean="0">
                <a:solidFill>
                  <a:srgbClr val="0070C0"/>
                </a:solidFill>
              </a:rPr>
              <a:t>Mean </a:t>
            </a:r>
            <a:r>
              <a:rPr lang="en-US" altLang="en-US" sz="2800" dirty="0">
                <a:solidFill>
                  <a:srgbClr val="0070C0"/>
                </a:solidFill>
              </a:rPr>
              <a:t>Value Theorem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1463746" y="1447800"/>
            <a:ext cx="6470041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95300" indent="-4953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Let f(x) be a function defined on [a, b] such that</a:t>
            </a:r>
          </a:p>
          <a:p>
            <a:pPr eaLnBrk="1" hangingPunct="1"/>
            <a:endParaRPr lang="en-US" altLang="en-US" sz="2000" dirty="0"/>
          </a:p>
          <a:p>
            <a:pPr eaLnBrk="1" hangingPunct="1">
              <a:buFontTx/>
              <a:buAutoNum type="romanLcParenBoth"/>
            </a:pPr>
            <a:r>
              <a:rPr lang="en-US" altLang="en-US" sz="2000" dirty="0"/>
              <a:t>it is continuous on [a, b].</a:t>
            </a:r>
          </a:p>
          <a:p>
            <a:pPr eaLnBrk="1" hangingPunct="1">
              <a:buFontTx/>
              <a:buAutoNum type="romanLcParenBoth"/>
            </a:pPr>
            <a:endParaRPr lang="en-US" altLang="en-US" sz="2000" dirty="0"/>
          </a:p>
          <a:p>
            <a:pPr eaLnBrk="1" hangingPunct="1"/>
            <a:r>
              <a:rPr lang="en-US" altLang="en-US" sz="2000" dirty="0"/>
              <a:t>(ii)  it is differentiable on (a, b).</a:t>
            </a:r>
          </a:p>
        </p:txBody>
      </p:sp>
      <p:grpSp>
        <p:nvGrpSpPr>
          <p:cNvPr id="7" name="Group 1035"/>
          <p:cNvGrpSpPr>
            <a:grpSpLocks/>
          </p:cNvGrpSpPr>
          <p:nvPr/>
        </p:nvGrpSpPr>
        <p:grpSpPr bwMode="auto">
          <a:xfrm>
            <a:off x="1463746" y="3886200"/>
            <a:ext cx="6054098" cy="1154113"/>
            <a:chOff x="279" y="2052"/>
            <a:chExt cx="2950" cy="727"/>
          </a:xfrm>
        </p:grpSpPr>
        <p:sp>
          <p:nvSpPr>
            <p:cNvPr id="8" name="Text Box 1030"/>
            <p:cNvSpPr txBox="1">
              <a:spLocks noChangeArrowheads="1"/>
            </p:cNvSpPr>
            <p:nvPr/>
          </p:nvSpPr>
          <p:spPr bwMode="auto">
            <a:xfrm>
              <a:off x="279" y="2052"/>
              <a:ext cx="219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000" dirty="0"/>
                <a:t>Then</a:t>
              </a:r>
              <a:r>
                <a:rPr lang="en-US" altLang="en-US" sz="2000" dirty="0" smtClean="0"/>
                <a:t>, there </a:t>
              </a:r>
              <a:r>
                <a:rPr lang="en-US" altLang="en-US" sz="2000" dirty="0"/>
                <a:t>exists a real number </a:t>
              </a:r>
            </a:p>
          </p:txBody>
        </p:sp>
        <p:graphicFrame>
          <p:nvGraphicFramePr>
            <p:cNvPr id="9" name="Object 20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1547591"/>
                </p:ext>
              </p:extLst>
            </p:nvPr>
          </p:nvGraphicFramePr>
          <p:xfrm>
            <a:off x="2573" y="2067"/>
            <a:ext cx="656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8" name="Equation" r:id="rId3" imgW="571252" imgH="190417" progId="Equation.DSMT4">
                    <p:embed/>
                  </p:oleObj>
                </mc:Choice>
                <mc:Fallback>
                  <p:oleObj name="Equation" r:id="rId3" imgW="571252" imgH="19041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3" y="2067"/>
                          <a:ext cx="656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1032"/>
            <p:cNvSpPr txBox="1">
              <a:spLocks noChangeArrowheads="1"/>
            </p:cNvSpPr>
            <p:nvPr/>
          </p:nvSpPr>
          <p:spPr bwMode="auto">
            <a:xfrm>
              <a:off x="288" y="2448"/>
              <a:ext cx="67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000" dirty="0"/>
                <a:t>such that</a:t>
              </a:r>
            </a:p>
          </p:txBody>
        </p:sp>
        <p:graphicFrame>
          <p:nvGraphicFramePr>
            <p:cNvPr id="11" name="Object 2049"/>
            <p:cNvGraphicFramePr>
              <a:graphicFrameLocks noChangeAspect="1"/>
            </p:cNvGraphicFramePr>
            <p:nvPr/>
          </p:nvGraphicFramePr>
          <p:xfrm>
            <a:off x="1056" y="2352"/>
            <a:ext cx="1296" cy="4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9" name="Equation" r:id="rId5" imgW="1155700" imgH="381000" progId="Equation.DSMT4">
                    <p:embed/>
                  </p:oleObj>
                </mc:Choice>
                <mc:Fallback>
                  <p:oleObj name="Equation" r:id="rId5" imgW="1155700" imgH="381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352"/>
                          <a:ext cx="1296" cy="4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1241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63633"/>
            <a:ext cx="5105400" cy="762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3419C5"/>
                </a:solidFill>
              </a:rPr>
              <a:t>Geometrical Meaning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0" y="2895600"/>
            <a:ext cx="311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By </a:t>
            </a:r>
            <a:r>
              <a:rPr lang="en-US" altLang="en-US" sz="1800" dirty="0"/>
              <a:t>Mean Value theorem, </a:t>
            </a:r>
          </a:p>
        </p:txBody>
      </p:sp>
      <p:graphicFrame>
        <p:nvGraphicFramePr>
          <p:cNvPr id="7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704887"/>
              </p:ext>
            </p:extLst>
          </p:nvPr>
        </p:nvGraphicFramePr>
        <p:xfrm>
          <a:off x="1614488" y="3756025"/>
          <a:ext cx="368458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3" imgW="2043813" imgH="355446" progId="Equation.DSMT4">
                  <p:embed/>
                </p:oleObj>
              </mc:Choice>
              <mc:Fallback>
                <p:oleObj name="Equation" r:id="rId3" imgW="2043813" imgH="3554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3756025"/>
                        <a:ext cx="368458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1447800" y="5056188"/>
            <a:ext cx="7214315" cy="415925"/>
            <a:chOff x="288" y="3233"/>
            <a:chExt cx="4015" cy="262"/>
          </a:xfrm>
        </p:grpSpPr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88" y="3241"/>
              <a:ext cx="342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ym typeface="Symbol" panose="05050102010706020507" pitchFamily="18" charset="2"/>
                </a:rPr>
                <a:t> </a:t>
              </a:r>
              <a:r>
                <a:rPr lang="en-US" altLang="en-US" sz="1800" dirty="0"/>
                <a:t>Slope of the chord AB = Slope of the tangent at </a:t>
              </a:r>
            </a:p>
          </p:txBody>
        </p:sp>
        <p:graphicFrame>
          <p:nvGraphicFramePr>
            <p:cNvPr id="10" name="Object 10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4391442"/>
                </p:ext>
              </p:extLst>
            </p:nvPr>
          </p:nvGraphicFramePr>
          <p:xfrm>
            <a:off x="3709" y="3233"/>
            <a:ext cx="594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9" name="Equation" r:id="rId5" imgW="545863" imgH="241195" progId="Equation.DSMT4">
                    <p:embed/>
                  </p:oleObj>
                </mc:Choice>
                <mc:Fallback>
                  <p:oleObj name="Equation" r:id="rId5" imgW="545863" imgH="24119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9" y="3233"/>
                          <a:ext cx="594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447800" y="1143000"/>
            <a:ext cx="28129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 dirty="0"/>
              <a:t>From the triangle AFB,</a:t>
            </a:r>
          </a:p>
        </p:txBody>
      </p:sp>
      <p:graphicFrame>
        <p:nvGraphicFramePr>
          <p:cNvPr id="12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735333"/>
              </p:ext>
            </p:extLst>
          </p:nvPr>
        </p:nvGraphicFramePr>
        <p:xfrm>
          <a:off x="1447800" y="1752600"/>
          <a:ext cx="35845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7" imgW="1930400" imgH="381000" progId="Equation.DSMT4">
                  <p:embed/>
                </p:oleObj>
              </mc:Choice>
              <mc:Fallback>
                <p:oleObj name="Equation" r:id="rId7" imgW="19304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358457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236" y="1062383"/>
            <a:ext cx="3886200" cy="283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03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1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18256"/>
            <a:ext cx="51054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419C5"/>
                </a:solidFill>
              </a:rPr>
              <a:t>Example- 1</a:t>
            </a:r>
          </a:p>
        </p:txBody>
      </p:sp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1390650" y="952500"/>
            <a:ext cx="75435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 dirty="0">
                <a:cs typeface="Times New Roman" panose="02020603050405020304" pitchFamily="18" charset="0"/>
              </a:rPr>
              <a:t>Verify 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Mean Value </a:t>
            </a:r>
            <a:r>
              <a:rPr lang="en-US" altLang="en-US" sz="1800" dirty="0">
                <a:cs typeface="Times New Roman" panose="02020603050405020304" pitchFamily="18" charset="0"/>
              </a:rPr>
              <a:t>theorem 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for the function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f(x) = x</a:t>
            </a:r>
            <a:r>
              <a:rPr lang="en-US" altLang="en-US" sz="1800" baseline="30000" dirty="0"/>
              <a:t>2 </a:t>
            </a:r>
            <a:r>
              <a:rPr lang="en-US" altLang="en-US" sz="1800" dirty="0"/>
              <a:t>– 3x + 2 on [-1, 2].</a:t>
            </a:r>
          </a:p>
        </p:txBody>
      </p:sp>
      <p:sp>
        <p:nvSpPr>
          <p:cNvPr id="7" name="Text Box 1033"/>
          <p:cNvSpPr txBox="1">
            <a:spLocks noChangeArrowheads="1"/>
          </p:cNvSpPr>
          <p:nvPr/>
        </p:nvSpPr>
        <p:spPr bwMode="auto">
          <a:xfrm>
            <a:off x="1390650" y="1638300"/>
            <a:ext cx="1430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 b="1" dirty="0"/>
              <a:t>Solution :</a:t>
            </a:r>
          </a:p>
        </p:txBody>
      </p:sp>
      <p:sp>
        <p:nvSpPr>
          <p:cNvPr id="8" name="Text Box 1034"/>
          <p:cNvSpPr txBox="1">
            <a:spLocks noChangeArrowheads="1"/>
          </p:cNvSpPr>
          <p:nvPr/>
        </p:nvSpPr>
        <p:spPr bwMode="auto">
          <a:xfrm>
            <a:off x="1326392" y="2072717"/>
            <a:ext cx="76077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AutoNum type="arabicParenBoth"/>
            </a:pPr>
            <a:r>
              <a:rPr lang="en-US" altLang="en-US" sz="1800" dirty="0">
                <a:cs typeface="Times New Roman" panose="02020603050405020304" pitchFamily="18" charset="0"/>
              </a:rPr>
              <a:t>The function f(x) being a polynomial function is  continuous in [-1, 2].</a:t>
            </a:r>
            <a:r>
              <a:rPr lang="en-US" altLang="en-US" sz="1800" dirty="0"/>
              <a:t> </a:t>
            </a:r>
          </a:p>
        </p:txBody>
      </p:sp>
      <p:grpSp>
        <p:nvGrpSpPr>
          <p:cNvPr id="9" name="Group 1035"/>
          <p:cNvGrpSpPr>
            <a:grpSpLocks/>
          </p:cNvGrpSpPr>
          <p:nvPr/>
        </p:nvGrpSpPr>
        <p:grpSpPr bwMode="auto">
          <a:xfrm>
            <a:off x="1299814" y="2853799"/>
            <a:ext cx="4273549" cy="922337"/>
            <a:chOff x="276" y="1472"/>
            <a:chExt cx="2692" cy="581"/>
          </a:xfrm>
        </p:grpSpPr>
        <p:sp>
          <p:nvSpPr>
            <p:cNvPr id="10" name="Text Box 1036"/>
            <p:cNvSpPr txBox="1">
              <a:spLocks noChangeArrowheads="1"/>
            </p:cNvSpPr>
            <p:nvPr/>
          </p:nvSpPr>
          <p:spPr bwMode="auto">
            <a:xfrm>
              <a:off x="276" y="1472"/>
              <a:ext cx="26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cs typeface="Times New Roman" panose="02020603050405020304" pitchFamily="18" charset="0"/>
                </a:rPr>
                <a:t>(2)  f'(x) = 2x – 3 exists in (-1, 2)</a:t>
              </a:r>
              <a:r>
                <a:rPr lang="en-US" altLang="en-US" sz="1800" dirty="0"/>
                <a:t> </a:t>
              </a:r>
            </a:p>
          </p:txBody>
        </p:sp>
        <p:sp>
          <p:nvSpPr>
            <p:cNvPr id="11" name="Text Box 1037"/>
            <p:cNvSpPr txBox="1">
              <a:spLocks noChangeArrowheads="1"/>
            </p:cNvSpPr>
            <p:nvPr/>
          </p:nvSpPr>
          <p:spPr bwMode="auto">
            <a:xfrm>
              <a:off x="602" y="1820"/>
              <a:ext cx="23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cs typeface="Times New Roman" panose="02020603050405020304" pitchFamily="18" charset="0"/>
                </a:rPr>
                <a:t>f(x) is differentiable in (-1, 2)</a:t>
              </a:r>
              <a:r>
                <a:rPr lang="en-US" altLang="en-US" sz="1800" dirty="0"/>
                <a:t> </a:t>
              </a:r>
            </a:p>
          </p:txBody>
        </p:sp>
        <p:graphicFrame>
          <p:nvGraphicFramePr>
            <p:cNvPr id="12" name="Object 1038"/>
            <p:cNvGraphicFramePr>
              <a:graphicFrameLocks noChangeAspect="1"/>
            </p:cNvGraphicFramePr>
            <p:nvPr/>
          </p:nvGraphicFramePr>
          <p:xfrm>
            <a:off x="432" y="1860"/>
            <a:ext cx="184" cy="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4" name="Equation" r:id="rId3" imgW="126780" imgH="114102" progId="Equation.DSMT4">
                    <p:embed/>
                  </p:oleObj>
                </mc:Choice>
                <mc:Fallback>
                  <p:oleObj name="Equation" r:id="rId3" imgW="126780" imgH="11410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860"/>
                          <a:ext cx="184" cy="1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326524" y="3945623"/>
            <a:ext cx="6816726" cy="409575"/>
            <a:chOff x="223" y="997"/>
            <a:chExt cx="4294" cy="258"/>
          </a:xfrm>
        </p:grpSpPr>
        <p:graphicFrame>
          <p:nvGraphicFramePr>
            <p:cNvPr id="14" name="Object 10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1810392"/>
                </p:ext>
              </p:extLst>
            </p:nvPr>
          </p:nvGraphicFramePr>
          <p:xfrm>
            <a:off x="2530" y="1002"/>
            <a:ext cx="775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5" name="Equation" r:id="rId5" imgW="660113" imgH="215806" progId="Equation.DSMT4">
                    <p:embed/>
                  </p:oleObj>
                </mc:Choice>
                <mc:Fallback>
                  <p:oleObj name="Equation" r:id="rId5" imgW="660113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0" y="1002"/>
                          <a:ext cx="775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23" y="997"/>
              <a:ext cx="42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cs typeface="Times New Roman" panose="02020603050405020304" pitchFamily="18" charset="0"/>
                </a:rPr>
                <a:t>So, there exists at least one   </a:t>
              </a:r>
              <a:r>
                <a:rPr lang="en-US" altLang="en-US" sz="1800" dirty="0" smtClean="0">
                  <a:cs typeface="Times New Roman" panose="02020603050405020304" pitchFamily="18" charset="0"/>
                </a:rPr>
                <a:t>                     </a:t>
              </a:r>
              <a:r>
                <a:rPr lang="en-US" altLang="en-US" sz="1800" dirty="0">
                  <a:cs typeface="Times New Roman" panose="02020603050405020304" pitchFamily="18" charset="0"/>
                </a:rPr>
                <a:t>such that</a:t>
              </a:r>
              <a:r>
                <a:rPr lang="en-US" altLang="en-US" sz="1800" dirty="0"/>
                <a:t> </a:t>
              </a:r>
              <a:endParaRPr lang="en-US" altLang="en-US" sz="1800" dirty="0"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297272"/>
              </p:ext>
            </p:extLst>
          </p:nvPr>
        </p:nvGraphicFramePr>
        <p:xfrm>
          <a:off x="2105750" y="4452736"/>
          <a:ext cx="20431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Equation" r:id="rId7" imgW="888614" imgH="342751" progId="Equation.DSMT4">
                  <p:embed/>
                </p:oleObj>
              </mc:Choice>
              <mc:Fallback>
                <p:oleObj name="Equation" r:id="rId7" imgW="888614" imgH="34275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750" y="4452736"/>
                        <a:ext cx="204311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414351"/>
              </p:ext>
            </p:extLst>
          </p:nvPr>
        </p:nvGraphicFramePr>
        <p:xfrm>
          <a:off x="2179568" y="5287360"/>
          <a:ext cx="189547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Equation" r:id="rId9" imgW="965200" imgH="292100" progId="Equation.DSMT4">
                  <p:embed/>
                </p:oleObj>
              </mc:Choice>
              <mc:Fallback>
                <p:oleObj name="Equation" r:id="rId9" imgW="9652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568" y="5287360"/>
                        <a:ext cx="1895475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773482"/>
              </p:ext>
            </p:extLst>
          </p:nvPr>
        </p:nvGraphicFramePr>
        <p:xfrm>
          <a:off x="1548879" y="5954115"/>
          <a:ext cx="3581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11" imgW="1930400" imgH="342900" progId="Equation.DSMT4">
                  <p:embed/>
                </p:oleObj>
              </mc:Choice>
              <mc:Fallback>
                <p:oleObj name="Equation" r:id="rId11" imgW="19304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879" y="5954115"/>
                        <a:ext cx="35814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373590" y="7590266"/>
            <a:ext cx="6046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3419C5"/>
                </a:solidFill>
                <a:cs typeface="Arial" panose="020B0604020202020204" pitchFamily="34" charset="0"/>
              </a:rPr>
              <a:t>Hence, Lagrange's mean value theorem is verified.</a:t>
            </a:r>
          </a:p>
        </p:txBody>
      </p:sp>
    </p:spTree>
    <p:extLst>
      <p:ext uri="{BB962C8B-B14F-4D97-AF65-F5344CB8AC3E}">
        <p14:creationId xmlns:p14="http://schemas.microsoft.com/office/powerpoint/2010/main" val="72266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19" grpId="0" autoUpdateAnimBg="0"/>
    </p:bldLst>
  </p:timing>
</p:sld>
</file>

<file path=ppt/theme/theme1.xml><?xml version="1.0" encoding="utf-8"?>
<a:theme xmlns:a="http://schemas.openxmlformats.org/drawingml/2006/main" name="Theme1">
  <a:themeElements>
    <a:clrScheme name="Mathematics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Mathematics">
      <a:majorFont>
        <a:latin typeface="cmr12"/>
        <a:ea typeface=""/>
        <a:cs typeface=""/>
      </a:majorFont>
      <a:minorFont>
        <a:latin typeface="cmr1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thematic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ematic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BE644523-91F6-43A1-8B45-A852794FD23B}" vid="{59C3031D-BA4C-4A8E-991B-20C14CF408C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17741</TotalTime>
  <Words>626</Words>
  <Application>Microsoft Office PowerPoint</Application>
  <PresentationFormat>On-screen Show (4:3)</PresentationFormat>
  <Paragraphs>94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cmr12</vt:lpstr>
      <vt:lpstr>Symbol</vt:lpstr>
      <vt:lpstr>Times New Roman</vt:lpstr>
      <vt:lpstr>Verdana</vt:lpstr>
      <vt:lpstr>Wingdings</vt:lpstr>
      <vt:lpstr>Theme1</vt:lpstr>
      <vt:lpstr>Equation</vt:lpstr>
      <vt:lpstr>Derivative Applications (2) Rolle’s Theorem</vt:lpstr>
      <vt:lpstr>Geometrical Meaning</vt:lpstr>
      <vt:lpstr>Example-1</vt:lpstr>
      <vt:lpstr>PowerPoint Presentation</vt:lpstr>
      <vt:lpstr>Example-2</vt:lpstr>
      <vt:lpstr>PowerPoint Presentation</vt:lpstr>
      <vt:lpstr>Derivative Applications (3) Mean Value Theorem</vt:lpstr>
      <vt:lpstr>Geometrical Meaning</vt:lpstr>
      <vt:lpstr>Example- 1</vt:lpstr>
      <vt:lpstr>Example- 2</vt:lpstr>
      <vt:lpstr>PowerPoint Presentation</vt:lpstr>
      <vt:lpstr>PowerPoint Presentation</vt:lpstr>
      <vt:lpstr>Example- 1</vt:lpstr>
      <vt:lpstr>PowerPoint Presentation</vt:lpstr>
      <vt:lpstr>Example- 2</vt:lpstr>
      <vt:lpstr>PowerPoint Presentation</vt:lpstr>
    </vt:vector>
  </TitlesOfParts>
  <Company>Economics Department, UofA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Lorne Priemaza</dc:creator>
  <cp:lastModifiedBy>j.a.m.chinan@edu.salford.ac.uk</cp:lastModifiedBy>
  <cp:revision>134</cp:revision>
  <dcterms:created xsi:type="dcterms:W3CDTF">2000-09-22T19:30:06Z</dcterms:created>
  <dcterms:modified xsi:type="dcterms:W3CDTF">2018-01-01T16:25:06Z</dcterms:modified>
</cp:coreProperties>
</file>